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0" r:id="rId6"/>
    <p:sldId id="261" r:id="rId7"/>
    <p:sldId id="265" r:id="rId8"/>
    <p:sldId id="272" r:id="rId9"/>
    <p:sldId id="273" r:id="rId10"/>
    <p:sldId id="274" r:id="rId11"/>
    <p:sldId id="267" r:id="rId12"/>
    <p:sldId id="26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22"/>
    <p:restoredTop sz="94632"/>
  </p:normalViewPr>
  <p:slideViewPr>
    <p:cSldViewPr snapToGrid="0" snapToObjects="1">
      <p:cViewPr>
        <p:scale>
          <a:sx n="100" d="100"/>
          <a:sy n="100" d="100"/>
        </p:scale>
        <p:origin x="13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9E184-DA61-D94C-AF05-7134E697B0E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D37E3-10E8-264B-9AF8-D00E124D9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37E3-10E8-264B-9AF8-D00E124D96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05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0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FB3D69B-84C9-D747-9FA5-080098530816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48348" cy="5039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00" y="0"/>
            <a:ext cx="2006600" cy="55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32" y="72877"/>
            <a:ext cx="8092668" cy="48451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20B81-1351-9A48-B657-AFF12EACE267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663-5C90-7541-BD69-46862FB85A95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48348" cy="503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6778-7C8C-2C46-BD7A-2FC6D8561D0D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C6AC-2B14-4340-97DD-87F465FFAFB1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6286-80A8-3B40-ABBD-BC0E71BFD58E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58-2C3A-A546-9237-3574A4F4E684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EA5B-C41B-7044-A907-04B3A788F592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0A51-7DEA-4843-BEB0-6FD5C86C0FCB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15DC-E39E-DF49-BC25-466FD96A7F68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5EAFA22-82BD-8442-9C07-A45D1CDAF8C4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00" y="0"/>
            <a:ext cx="2006600" cy="558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Springboard Capstone Project </a:t>
            </a:r>
            <a:r>
              <a:rPr lang="en-US" sz="4400" dirty="0" smtClean="0"/>
              <a:t>TWO What's for free on craigslist?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Author: 	Josh Mayer</a:t>
            </a:r>
          </a:p>
          <a:p>
            <a:r>
              <a:rPr lang="en-US" dirty="0" smtClean="0"/>
              <a:t>Date:	</a:t>
            </a:r>
            <a:r>
              <a:rPr lang="en-US" dirty="0" smtClean="0"/>
              <a:t>November 15,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</a:t>
            </a:r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K-MEANS 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4129" y="1878483"/>
            <a:ext cx="10608428" cy="61976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clustering algorithm of choice for this model was “K-means</a:t>
            </a:r>
            <a:r>
              <a:rPr lang="en-US" dirty="0" smtClean="0"/>
              <a:t>” which required a pre-determined number of clusters for initialization.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76136"/>
              </p:ext>
            </p:extLst>
          </p:nvPr>
        </p:nvGraphicFramePr>
        <p:xfrm>
          <a:off x="1024128" y="3177637"/>
          <a:ext cx="3551428" cy="1662430"/>
        </p:xfrm>
        <a:graphic>
          <a:graphicData uri="http://schemas.openxmlformats.org/drawingml/2006/table">
            <a:tbl>
              <a:tblPr firstRow="1" firstCol="1" bandRow="1"/>
              <a:tblGrid>
                <a:gridCol w="627253"/>
                <a:gridCol w="1552575"/>
                <a:gridCol w="137160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K Value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Sum-of-Squares Score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Silhouette Score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-2,273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0.134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-2,201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0.145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-2,128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0.163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-2,081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0.181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-1,981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0.202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-1,994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0.191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-1,893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0.223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-1,861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0.233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666807" y="3074053"/>
            <a:ext cx="3012440" cy="198247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8864603" y="3074053"/>
            <a:ext cx="3023235" cy="19888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66807" y="2377798"/>
            <a:ext cx="614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COMPARING VISUAL RESULTS OF K CLUSTERS</a:t>
            </a:r>
            <a:endParaRPr lang="en-US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5780856" y="5115558"/>
            <a:ext cx="6167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Calibri" charset="0"/>
                <a:ea typeface="DengXian" charset="-122"/>
                <a:cs typeface="Times New Roman" charset="0"/>
              </a:rPr>
              <a:t>Charts </a:t>
            </a:r>
            <a:r>
              <a:rPr lang="en-US" sz="1200" i="1" dirty="0" smtClean="0">
                <a:latin typeface="Calibri" charset="0"/>
                <a:ea typeface="DengXian" charset="-122"/>
                <a:cs typeface="Times New Roman" charset="0"/>
              </a:rPr>
              <a:t>above: at k=6 (left) </a:t>
            </a:r>
            <a:r>
              <a:rPr lang="en-US" sz="1200" i="1" dirty="0">
                <a:latin typeface="Calibri" charset="0"/>
                <a:ea typeface="DengXian" charset="-122"/>
                <a:cs typeface="Times New Roman" charset="0"/>
              </a:rPr>
              <a:t>Interesting to see the supposed cluster on the right-hand side of the chart with multiple colors of dots next to each other. At k=3 </a:t>
            </a:r>
            <a:r>
              <a:rPr lang="en-US" sz="1200" i="1" dirty="0" smtClean="0">
                <a:latin typeface="Calibri" charset="0"/>
                <a:ea typeface="DengXian" charset="-122"/>
                <a:cs typeface="Times New Roman" charset="0"/>
              </a:rPr>
              <a:t>(right) the </a:t>
            </a:r>
            <a:r>
              <a:rPr lang="en-US" sz="1200" i="1" dirty="0">
                <a:latin typeface="Calibri" charset="0"/>
                <a:ea typeface="DengXian" charset="-122"/>
                <a:cs typeface="Times New Roman" charset="0"/>
              </a:rPr>
              <a:t>clusters visually appear more relevant, however, yellow and green dots are still very close together on the right-hand side of the page.  Looking back at the scores for k=3, the SS is 0.145 which means a weak structure. </a:t>
            </a:r>
            <a:endParaRPr lang="en-US" sz="1400" i="1" dirty="0">
              <a:effectLst/>
              <a:latin typeface="Calibri" charset="0"/>
              <a:ea typeface="DengXian" charset="-122"/>
              <a:cs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81700" y="2860322"/>
            <a:ext cx="25908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smtClean="0">
                <a:latin typeface="Calibri" charset="0"/>
                <a:ea typeface="DengXian" charset="-122"/>
                <a:cs typeface="Times New Roman" charset="0"/>
              </a:rPr>
              <a:t>K = 6 (clusters)</a:t>
            </a:r>
            <a:endParaRPr lang="en-US" sz="1050" b="1" dirty="0">
              <a:latin typeface="Calibri" charset="0"/>
              <a:ea typeface="DengXian" charset="-122"/>
              <a:cs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237771" y="2894744"/>
            <a:ext cx="25908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latin typeface="Calibri" charset="0"/>
                <a:ea typeface="DengXian" charset="-122"/>
                <a:cs typeface="Times New Roman" charset="0"/>
              </a:rPr>
              <a:t>K = 3 (clusters)</a:t>
            </a:r>
            <a:endParaRPr lang="en-US" sz="1050" b="1" dirty="0">
              <a:latin typeface="Calibri" charset="0"/>
              <a:ea typeface="DengXian" charset="-122"/>
              <a:cs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8174" y="2725833"/>
            <a:ext cx="416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ITERATING OVER POTENTIAL K VALUES</a:t>
            </a:r>
            <a:endParaRPr lang="en-US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914400" y="4912358"/>
            <a:ext cx="36611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silhouette score (SS) </a:t>
            </a:r>
            <a:r>
              <a:rPr lang="en-US" sz="1400" dirty="0" smtClean="0"/>
              <a:t>ranges </a:t>
            </a:r>
            <a:r>
              <a:rPr lang="en-US" sz="1400" dirty="0"/>
              <a:t>from -1 (a poor clustering) to +1 (a very dense clustering) with 0 denoting the situation where clusters </a:t>
            </a:r>
            <a:r>
              <a:rPr lang="en-US" sz="1400" dirty="0" smtClean="0"/>
              <a:t>overlap. SS scores ranged from 0.134 to 0.233 depending on the K value.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45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MODEL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4129" y="1878483"/>
            <a:ext cx="10608428" cy="61976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Performing sensitivity analysis on key model parameters produced a model with k=3 clusters and the following results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07141"/>
              </p:ext>
            </p:extLst>
          </p:nvPr>
        </p:nvGraphicFramePr>
        <p:xfrm>
          <a:off x="6087260" y="3006932"/>
          <a:ext cx="5545297" cy="2976680"/>
        </p:xfrm>
        <a:graphic>
          <a:graphicData uri="http://schemas.openxmlformats.org/drawingml/2006/table">
            <a:tbl>
              <a:tblPr firstRow="1" firstCol="1" bandRow="1"/>
              <a:tblGrid>
                <a:gridCol w="1847905"/>
                <a:gridCol w="1848696"/>
                <a:gridCol w="1848696"/>
              </a:tblGrid>
              <a:tr h="2549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Cluster </a:t>
                      </a:r>
                      <a:r>
                        <a:rPr lang="en-US" sz="1400" b="1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“Moving Items”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Cluster </a:t>
                      </a:r>
                      <a:r>
                        <a:rPr lang="en-US" sz="1400" b="1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“Scrap Materials”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Cluster </a:t>
                      </a:r>
                      <a:r>
                        <a:rPr lang="en-US" sz="1400" b="1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“Furniture”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9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Wood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Firewood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Couch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9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Wood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Leather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9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Pallets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Pallets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Leather couch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9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Chair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Today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Loveseat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9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Boxes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Come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Recliner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9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Desk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Scrap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Chair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9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Dirt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Yard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Reclining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9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Stuff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Small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Sofa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9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Mulch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Brown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9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Moving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Pallet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Bed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87260" y="2593521"/>
            <a:ext cx="554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NAMING THE CLUSTERS</a:t>
            </a:r>
            <a:endParaRPr lang="en-US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838200" y="2577164"/>
            <a:ext cx="48641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A few key </a:t>
            </a:r>
            <a:r>
              <a:rPr lang="en-US" sz="1600" b="1"/>
              <a:t>observations</a:t>
            </a:r>
            <a:r>
              <a:rPr lang="en-US" sz="1600" b="1" smtClean="0"/>
              <a:t>:</a:t>
            </a:r>
          </a:p>
          <a:p>
            <a:endParaRPr lang="en-US" sz="1600" b="1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As </a:t>
            </a:r>
            <a:r>
              <a:rPr lang="en-US" sz="1600" dirty="0"/>
              <a:t>expected, some of the words are present across clusters.  This was to be expected given the low silhouette scores and the visual of the many different colored dots close together. 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Only </a:t>
            </a:r>
            <a:r>
              <a:rPr lang="en-US" sz="1600" dirty="0"/>
              <a:t>one bigram is present, meaning that the non-unigram words were not as important as initially thought.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An </a:t>
            </a:r>
            <a:r>
              <a:rPr lang="en-US" sz="1600" dirty="0"/>
              <a:t>attempt at naming the clusters might be: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Cluster </a:t>
            </a:r>
            <a:r>
              <a:rPr lang="en-US" sz="1600" dirty="0"/>
              <a:t>1 would be named “Moving Items”.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Cluster </a:t>
            </a:r>
            <a:r>
              <a:rPr lang="en-US" sz="1600" dirty="0"/>
              <a:t>2 would be named “Scrap Materials”.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Cluster </a:t>
            </a:r>
            <a:r>
              <a:rPr lang="en-US" sz="1600" dirty="0"/>
              <a:t>3 would be named “Furniture”.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87260" y="6027807"/>
            <a:ext cx="56093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latin typeface="Calibri" charset="0"/>
                <a:ea typeface="DengXian" charset="-122"/>
                <a:cs typeface="Times New Roman" charset="0"/>
              </a:rPr>
              <a:t>Chart </a:t>
            </a:r>
            <a:r>
              <a:rPr lang="en-US" sz="1200" i="1" dirty="0">
                <a:latin typeface="Calibri" charset="0"/>
                <a:ea typeface="DengXian" charset="-122"/>
                <a:cs typeface="Times New Roman" charset="0"/>
              </a:rPr>
              <a:t>above: </a:t>
            </a:r>
            <a:r>
              <a:rPr lang="en-US" sz="1200" i="1" dirty="0" smtClean="0">
                <a:latin typeface="Calibri" charset="0"/>
                <a:ea typeface="DengXian" charset="-122"/>
                <a:cs typeface="Times New Roman" charset="0"/>
              </a:rPr>
              <a:t>top 10 terms in each cluster of the model results of k=3.  </a:t>
            </a:r>
            <a:endParaRPr lang="en-US" sz="1400" dirty="0">
              <a:effectLst/>
              <a:latin typeface="Calibri" charset="0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78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24127" y="1818132"/>
            <a:ext cx="10405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KEY FINDINGS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data set acquired for the Greater Denver Metro “Free Stuff” analysis was heavily skewed by infrequent terms.  Even a log 10 transformation was not able to properly redistribute or normalize the data.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does not mean it is “bad data”, only that the majority of the postings in the “free stuff” section represent very few terms.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With </a:t>
            </a:r>
            <a:r>
              <a:rPr lang="en-US" dirty="0"/>
              <a:t>a Silhouette Score of 0.14 on the training set and 0.15 on the test set, the K-means clustering model provided weak (at best) structure for the designated clusters. 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this analysis of the “Greater Denver Metro” Craigslist sites, there was an abundance of items in the Craigslist “free stuff” that was classified into three categories: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Category </a:t>
            </a:r>
            <a:r>
              <a:rPr lang="en-US" dirty="0"/>
              <a:t>1 is “Moving Items”.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Category </a:t>
            </a:r>
            <a:r>
              <a:rPr lang="en-US" dirty="0"/>
              <a:t>2 is “Scrap Materials”.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Category </a:t>
            </a:r>
            <a:r>
              <a:rPr lang="en-US" dirty="0"/>
              <a:t>3 is “Furniture</a:t>
            </a:r>
            <a:r>
              <a:rPr lang="en-US" dirty="0" smtClean="0"/>
              <a:t>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4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 &amp; FUTURE IMPROVEMENTS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4129" y="1878483"/>
            <a:ext cx="10608428" cy="61976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 results show that the </a:t>
            </a:r>
            <a:r>
              <a:rPr lang="en-US" dirty="0" smtClean="0"/>
              <a:t>Craigslist team </a:t>
            </a:r>
            <a:r>
              <a:rPr lang="en-US" dirty="0" smtClean="0"/>
              <a:t>could implement a </a:t>
            </a:r>
            <a:r>
              <a:rPr lang="en-US" dirty="0" smtClean="0"/>
              <a:t>clustering model </a:t>
            </a:r>
            <a:r>
              <a:rPr lang="en-US" dirty="0" smtClean="0"/>
              <a:t>to help users </a:t>
            </a:r>
            <a:r>
              <a:rPr lang="en-US" dirty="0" smtClean="0"/>
              <a:t>filter and find the products.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4126" y="2610683"/>
            <a:ext cx="100756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RECOMMENDATIONS &amp; FUTURE IMPROVEMENTS</a:t>
            </a:r>
            <a:endParaRPr lang="en-US" b="1" dirty="0" smtClean="0"/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Craigslist </a:t>
            </a:r>
            <a:r>
              <a:rPr lang="en-US" dirty="0"/>
              <a:t>site administrators should create and enable “tags” or “categories” to assist in filtering the “free stuff” section.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Perform </a:t>
            </a:r>
            <a:r>
              <a:rPr lang="en-US" dirty="0"/>
              <a:t>unsupervised learning on the broader, national data set of all Craigslist site for better understanding of what is offered for free across the country.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</a:t>
            </a:r>
            <a:r>
              <a:rPr lang="en-US" dirty="0"/>
              <a:t>could be a similar analysis done regarding </a:t>
            </a:r>
            <a:r>
              <a:rPr lang="en-US" dirty="0" err="1"/>
              <a:t>miscategorized</a:t>
            </a:r>
            <a:r>
              <a:rPr lang="en-US" dirty="0"/>
              <a:t> or mislabeled listings where the goal would be to find the outlying data points to understand their value.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51" y="3195995"/>
            <a:ext cx="3762375" cy="3009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 &amp; Problem Statement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The Dataset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Analysis &amp; Findings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Statistical Inference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Machine Learning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Conclusions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2704-CB09-434C-A630-6AF9E082EBEF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375017"/>
            <a:ext cx="4233120" cy="26563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54" y="3241548"/>
            <a:ext cx="3786146" cy="296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9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&amp; 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1878483"/>
            <a:ext cx="10608428" cy="619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Craigslist was founded in 1995 and has become one of the most powerful sources for classified advertisements found on the web today.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64810" y="6308880"/>
            <a:ext cx="34630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Calibri" charset="0"/>
                <a:ea typeface="DengXian" charset="-122"/>
                <a:cs typeface="Times New Roman" charset="0"/>
              </a:rPr>
              <a:t>Source: </a:t>
            </a:r>
            <a:r>
              <a:rPr lang="en-US" sz="1000" i="1" u="sng" dirty="0">
                <a:solidFill>
                  <a:srgbClr val="0563C1"/>
                </a:solidFill>
                <a:latin typeface="Calibri" charset="0"/>
                <a:ea typeface="DengXian" charset="-122"/>
                <a:cs typeface="Times New Roman" charset="0"/>
              </a:rPr>
              <a:t>https://</a:t>
            </a:r>
            <a:r>
              <a:rPr lang="en-US" sz="1000" i="1" u="sng" dirty="0" err="1" smtClean="0">
                <a:solidFill>
                  <a:srgbClr val="0563C1"/>
                </a:solidFill>
                <a:latin typeface="Calibri" charset="0"/>
                <a:ea typeface="DengXian" charset="-122"/>
                <a:cs typeface="Times New Roman" charset="0"/>
              </a:rPr>
              <a:t>denver.craigslist.org</a:t>
            </a:r>
            <a:r>
              <a:rPr lang="en-US" sz="1000" i="1" u="sng" dirty="0" smtClean="0">
                <a:solidFill>
                  <a:srgbClr val="0563C1"/>
                </a:solidFill>
                <a:latin typeface="Calibri" charset="0"/>
                <a:ea typeface="DengXian" charset="-122"/>
                <a:cs typeface="Times New Roman" charset="0"/>
              </a:rPr>
              <a:t>/</a:t>
            </a:r>
            <a:endParaRPr lang="en-US" sz="1000" dirty="0">
              <a:effectLst/>
              <a:latin typeface="Calibri" charset="0"/>
              <a:ea typeface="DengXian" charset="-122"/>
              <a:cs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5500" y="2967335"/>
            <a:ext cx="41991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THE PROBLEM</a:t>
            </a:r>
          </a:p>
          <a:p>
            <a:pPr algn="ctr"/>
            <a:r>
              <a:rPr lang="en-US" sz="2400" dirty="0" smtClean="0"/>
              <a:t>Oftentimes products are misclassified </a:t>
            </a:r>
            <a:r>
              <a:rPr lang="en-US" sz="2400" dirty="0"/>
              <a:t>or the category itself is too broad to be useful</a:t>
            </a:r>
            <a:r>
              <a:rPr lang="en-US" sz="2400" dirty="0" smtClean="0"/>
              <a:t>.  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810" y="2194226"/>
            <a:ext cx="3818636" cy="41146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428607" y="3576532"/>
            <a:ext cx="263118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PRIMARY OBJECTIVE</a:t>
            </a:r>
          </a:p>
          <a:p>
            <a:pPr algn="ctr"/>
            <a:r>
              <a:rPr lang="en-US" sz="1600" dirty="0"/>
              <a:t>The goal is to explore the “For Sale/Free” category, leverage unsupervised learning to cluster and categorize </a:t>
            </a:r>
            <a:r>
              <a:rPr lang="en-US" sz="1600" dirty="0" smtClean="0"/>
              <a:t>products </a:t>
            </a:r>
            <a:r>
              <a:rPr lang="en-US" sz="1600" dirty="0"/>
              <a:t>listed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785100" y="4149953"/>
            <a:ext cx="1643508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8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 &amp; WRANGLING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24129" y="1878483"/>
            <a:ext cx="10608428" cy="61976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was scraped from the Denver, Boulder, Colorado Springs, and Fort </a:t>
            </a:r>
            <a:r>
              <a:rPr lang="en-US" dirty="0" smtClean="0"/>
              <a:t>Collins (Greater Denver Metro) </a:t>
            </a:r>
            <a:r>
              <a:rPr lang="en-US" dirty="0"/>
              <a:t>Craigslist sites via the Python package “</a:t>
            </a:r>
            <a:r>
              <a:rPr lang="en-US" dirty="0" err="1"/>
              <a:t>Scrapy</a:t>
            </a:r>
            <a:r>
              <a:rPr lang="en-US" dirty="0" smtClean="0"/>
              <a:t>”.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4128" y="4993376"/>
            <a:ext cx="10886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WRANGLING</a:t>
            </a:r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Duplicate </a:t>
            </a:r>
            <a:r>
              <a:rPr lang="en-US" u="sng" dirty="0"/>
              <a:t>Records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133 records </a:t>
            </a:r>
            <a:r>
              <a:rPr lang="en-US" dirty="0" smtClean="0"/>
              <a:t>(</a:t>
            </a:r>
            <a:r>
              <a:rPr lang="en-US" dirty="0" smtClean="0"/>
              <a:t>3% </a:t>
            </a:r>
            <a:r>
              <a:rPr lang="en-US" dirty="0"/>
              <a:t>of the acquired records) were dropped since </a:t>
            </a:r>
            <a:r>
              <a:rPr lang="en-US" dirty="0" smtClean="0"/>
              <a:t>they contained duplicate title AND timestamp. New timestamps are created if listings are “reposted”.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Non-letter Removal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remove numbers, punctuation, </a:t>
            </a:r>
            <a:r>
              <a:rPr lang="en-US" dirty="0" err="1" smtClean="0"/>
              <a:t>emojis</a:t>
            </a:r>
            <a:r>
              <a:rPr lang="en-US" dirty="0" smtClean="0"/>
              <a:t>, etc. in order to have only letters.</a:t>
            </a:r>
            <a:endParaRPr lang="en-US" u="sng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Lowercase Conversion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all letters were converted to be lowercase for comparison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" name="Picture 8" descr="../../../../Desktop/Screen%20Shot%202017-10-17%20at%2008.40.1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2669276"/>
            <a:ext cx="593090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98182" y="3779931"/>
            <a:ext cx="20152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dirty="0" smtClean="0"/>
              <a:t>) Grab the title for each listing on the page.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>
            <a:off x="2713418" y="4041541"/>
            <a:ext cx="1896682" cy="59710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78582" y="2680821"/>
            <a:ext cx="20152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3) Parse the pages until all listings have been scraped.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>
            <a:off x="7251700" y="3050153"/>
            <a:ext cx="2226882" cy="20954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41729" y="4002592"/>
            <a:ext cx="26692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FINAL DATASET</a:t>
            </a:r>
            <a:endParaRPr lang="en-US" sz="2400" b="1" dirty="0" smtClean="0"/>
          </a:p>
          <a:p>
            <a:pPr algn="ctr"/>
            <a:r>
              <a:rPr lang="en-US" sz="2400" dirty="0" smtClean="0"/>
              <a:t>3,927 Listings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98182" y="2673359"/>
            <a:ext cx="20152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1) Initiate a “</a:t>
            </a:r>
            <a:r>
              <a:rPr lang="en-US" sz="1400" dirty="0" err="1" smtClean="0"/>
              <a:t>Scrapy</a:t>
            </a:r>
            <a:r>
              <a:rPr lang="en-US" sz="1400" dirty="0" smtClean="0"/>
              <a:t>” spider/crawler to acquire data based on HTML tag.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207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4129" y="1878483"/>
            <a:ext cx="10608428" cy="6197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dataset acquired was highly skewed towards infrequently found words.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3917" y="2514543"/>
            <a:ext cx="47687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 CHALLENGES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2,585 unique words were found in 3,927 unique listings.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The average word is found 4.51 times with a min count of 1 and max count of 274 counts.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57% of the words are </a:t>
            </a:r>
            <a:r>
              <a:rPr lang="en-US" dirty="0" smtClean="0"/>
              <a:t>found only one time throughout the many listings.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82% of the words are found fewer than 5 times. </a:t>
            </a:r>
            <a:r>
              <a:rPr lang="en-US" dirty="0" smtClean="0"/>
              <a:t> </a:t>
            </a:r>
            <a:endParaRPr lang="en-US" dirty="0" smtClean="0"/>
          </a:p>
        </p:txBody>
      </p:sp>
      <p:pic>
        <p:nvPicPr>
          <p:cNvPr id="19" name="Picture 18"/>
          <p:cNvPicPr/>
          <p:nvPr/>
        </p:nvPicPr>
        <p:blipFill>
          <a:blip r:embed="rId2"/>
          <a:stretch>
            <a:fillRect/>
          </a:stretch>
        </p:blipFill>
        <p:spPr>
          <a:xfrm>
            <a:off x="5782564" y="2971743"/>
            <a:ext cx="2840736" cy="2171757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8982937" y="2971743"/>
            <a:ext cx="2967120" cy="21717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82564" y="2538828"/>
            <a:ext cx="616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FREQUENCY VS UNIQUE WORD COUNT</a:t>
            </a:r>
            <a:endParaRPr lang="en-US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5782563" y="5114604"/>
            <a:ext cx="6167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latin typeface="Calibri" charset="0"/>
                <a:ea typeface="DengXian" charset="-122"/>
                <a:cs typeface="Times New Roman" charset="0"/>
              </a:rPr>
              <a:t>Charts above: frequency of all words (left) along side the frequency of words found fewer than 5 times (right).</a:t>
            </a:r>
            <a:endParaRPr lang="en-US" sz="1400">
              <a:effectLst/>
              <a:latin typeface="Calibri" charset="0"/>
              <a:ea typeface="DengXian" charset="-122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4718303" y="3850639"/>
            <a:ext cx="1854201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Frequency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15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11/15/17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24129" y="1878483"/>
            <a:ext cx="10608428" cy="61976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Analyzing the most (and least) frequent words begins to show some of th</a:t>
            </a:r>
            <a:r>
              <a:rPr lang="en-US" dirty="0" smtClean="0"/>
              <a:t>e potential categories.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5333" y="2577670"/>
            <a:ext cx="560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MOST FREQUENT VS INFREQUENT WORDS</a:t>
            </a:r>
            <a:endParaRPr lang="en-US" b="1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45608"/>
              </p:ext>
            </p:extLst>
          </p:nvPr>
        </p:nvGraphicFramePr>
        <p:xfrm>
          <a:off x="4830064" y="3030574"/>
          <a:ext cx="2715771" cy="2657688"/>
        </p:xfrm>
        <a:graphic>
          <a:graphicData uri="http://schemas.openxmlformats.org/drawingml/2006/table">
            <a:tbl>
              <a:tblPr firstRow="1" firstCol="1" bandRow="1"/>
              <a:tblGrid>
                <a:gridCol w="810582"/>
                <a:gridCol w="1905189"/>
              </a:tblGrid>
              <a:tr h="241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all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Count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all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Top 10 Words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1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274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wood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1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267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couch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1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1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143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boxes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1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chair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1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dirt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1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121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pallets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1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121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curb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1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moving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1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68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firewood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89015"/>
              </p:ext>
            </p:extLst>
          </p:nvPr>
        </p:nvGraphicFramePr>
        <p:xfrm>
          <a:off x="7725664" y="3030575"/>
          <a:ext cx="2713735" cy="2657685"/>
        </p:xfrm>
        <a:graphic>
          <a:graphicData uri="http://schemas.openxmlformats.org/drawingml/2006/table">
            <a:tbl>
              <a:tblPr firstRow="1" firstCol="1" bandRow="1"/>
              <a:tblGrid>
                <a:gridCol w="777601"/>
                <a:gridCol w="1936134"/>
              </a:tblGrid>
              <a:tr h="2713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all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Count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all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Bottom 10 Words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ability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8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newspaper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newer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8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neutral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network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8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nepro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8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needing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8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necklaces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86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mtb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4830064" y="5764512"/>
            <a:ext cx="5609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Calibri" charset="0"/>
                <a:ea typeface="DengXian" charset="-122"/>
                <a:cs typeface="Times New Roman" charset="0"/>
              </a:rPr>
              <a:t>Charts above: </a:t>
            </a:r>
            <a:r>
              <a:rPr lang="en-US" sz="1200" i="1" dirty="0" smtClean="0">
                <a:latin typeface="Calibri" charset="0"/>
                <a:ea typeface="DengXian" charset="-122"/>
                <a:cs typeface="Times New Roman" charset="0"/>
              </a:rPr>
              <a:t>the most frequent word found in the listings was “wood” at 274 (left chart). There are many words with a count of w (right chart).</a:t>
            </a:r>
            <a:endParaRPr lang="en-US" sz="1400" dirty="0">
              <a:effectLst/>
              <a:latin typeface="Calibri" charset="0"/>
              <a:ea typeface="DengXian" charset="-122"/>
              <a:cs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7600" y="3630280"/>
            <a:ext cx="29972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We can already start to see some of the potential categories based on word frequency alone (e.g. “wood” and ”firewood” are amongst the top ten words found).</a:t>
            </a:r>
            <a:endParaRPr lang="en-US" sz="1600" dirty="0"/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 flipV="1">
            <a:off x="4114800" y="3390900"/>
            <a:ext cx="715264" cy="9011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</p:cNvCxnSpPr>
          <p:nvPr/>
        </p:nvCxnSpPr>
        <p:spPr>
          <a:xfrm>
            <a:off x="4114800" y="4292000"/>
            <a:ext cx="700533" cy="1296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4129" y="1878483"/>
            <a:ext cx="10608428" cy="61976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primary goal of the machine learning (ML) section is to identify the best algorithm to properly classify the “free stuff” listings on Craigslist.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4127" y="2573919"/>
            <a:ext cx="54274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MACHINE LEARNING APPROACH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Text analysis was performed with the term frequency-inverse document frequency (</a:t>
            </a:r>
            <a:r>
              <a:rPr lang="en-US" dirty="0" err="1"/>
              <a:t>tf-idf</a:t>
            </a:r>
            <a:r>
              <a:rPr lang="en-US" dirty="0"/>
              <a:t>) algorithm and the </a:t>
            </a:r>
            <a:r>
              <a:rPr lang="en-US" dirty="0" err="1"/>
              <a:t>vectorizers</a:t>
            </a:r>
            <a:r>
              <a:rPr lang="en-US" dirty="0"/>
              <a:t> were then transformed to the </a:t>
            </a:r>
            <a:r>
              <a:rPr lang="en-US" dirty="0" err="1"/>
              <a:t>tf-idf</a:t>
            </a:r>
            <a:r>
              <a:rPr lang="en-US" dirty="0"/>
              <a:t> matrix</a:t>
            </a:r>
            <a:r>
              <a:rPr lang="en-US" dirty="0" smtClean="0"/>
              <a:t>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FontTx/>
              <a:buAutoNum type="arabicParenR"/>
            </a:pPr>
            <a:r>
              <a:rPr lang="en-US" dirty="0" smtClean="0"/>
              <a:t>Parameter tuning included setting min/max term frequency, ”N grams”, stop words, and logarithmic data transformations. </a:t>
            </a:r>
          </a:p>
          <a:p>
            <a:pPr marL="342900" indent="-342900">
              <a:buFontTx/>
              <a:buAutoNum type="arabicParenR"/>
            </a:pPr>
            <a:endParaRPr lang="en-US" dirty="0"/>
          </a:p>
          <a:p>
            <a:pPr marL="342900" indent="-342900">
              <a:buFontTx/>
              <a:buAutoNum type="arabicParenR"/>
            </a:pPr>
            <a:r>
              <a:rPr lang="en-US" dirty="0" smtClean="0"/>
              <a:t>Perform clustering with the ”K-Means” algorithm.</a:t>
            </a:r>
          </a:p>
          <a:p>
            <a:pPr marL="342900" indent="-342900">
              <a:buFontTx/>
              <a:buAutoNum type="arabicParenR"/>
            </a:pPr>
            <a:endParaRPr lang="en-US" dirty="0"/>
          </a:p>
          <a:p>
            <a:pPr marL="342900" indent="-342900">
              <a:buFontTx/>
              <a:buAutoNum type="arabicParenR"/>
            </a:pPr>
            <a:r>
              <a:rPr lang="en-US" dirty="0" smtClean="0"/>
              <a:t>Understand </a:t>
            </a:r>
            <a:r>
              <a:rPr lang="en-US" dirty="0" smtClean="0"/>
              <a:t>model results and identify the best </a:t>
            </a:r>
            <a:r>
              <a:rPr lang="en-US" dirty="0" smtClean="0"/>
              <a:t>model to name the clusters.</a:t>
            </a:r>
            <a:endParaRPr lang="en-US" dirty="0"/>
          </a:p>
          <a:p>
            <a:endParaRPr lang="en-US" b="1" dirty="0" smtClean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4" y="4067529"/>
            <a:ext cx="4887686" cy="20886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23314" y="2570893"/>
            <a:ext cx="4999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FOCUS ON </a:t>
            </a:r>
            <a:r>
              <a:rPr lang="en-US" b="1" dirty="0" smtClean="0"/>
              <a:t>UNSUPERVISED LEARNING</a:t>
            </a:r>
            <a:endParaRPr lang="en-US" b="1" dirty="0" smtClean="0"/>
          </a:p>
          <a:p>
            <a:r>
              <a:rPr lang="en-US" dirty="0"/>
              <a:t>This is an unsupervised ML exercise and </a:t>
            </a:r>
            <a:r>
              <a:rPr lang="en-US" dirty="0" smtClean="0"/>
              <a:t>focused on </a:t>
            </a:r>
            <a:r>
              <a:rPr lang="en-US" dirty="0"/>
              <a:t>testing and understanding key parameters as relates to the exploratory data analysis </a:t>
            </a:r>
            <a:r>
              <a:rPr lang="en-US" dirty="0" smtClean="0"/>
              <a:t>findings. 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0521585" y="4021672"/>
            <a:ext cx="1401290" cy="78727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</a:t>
            </a:r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TEXT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4129" y="1878483"/>
            <a:ext cx="10608428" cy="61976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Text analysis was performed with the term frequency-inverse document frequency (</a:t>
            </a:r>
            <a:r>
              <a:rPr lang="en-US" dirty="0" err="1"/>
              <a:t>tf-idf</a:t>
            </a:r>
            <a:r>
              <a:rPr lang="en-US" dirty="0"/>
              <a:t>) algorithm and the </a:t>
            </a:r>
            <a:r>
              <a:rPr lang="en-US" dirty="0" err="1"/>
              <a:t>vectorizers</a:t>
            </a:r>
            <a:r>
              <a:rPr lang="en-US" dirty="0"/>
              <a:t> were then transformed to the </a:t>
            </a:r>
            <a:r>
              <a:rPr lang="en-US" dirty="0" err="1"/>
              <a:t>tf-idf</a:t>
            </a:r>
            <a:r>
              <a:rPr lang="en-US" dirty="0"/>
              <a:t> matrix.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7384845" y="3321922"/>
            <a:ext cx="3939321" cy="29382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4128" y="3006415"/>
            <a:ext cx="58719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STEPS TO CREATE THE TF-IDF MATRIX</a:t>
            </a:r>
            <a:endParaRPr lang="en-US" sz="20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Count </a:t>
            </a:r>
            <a:r>
              <a:rPr lang="en-US" sz="2000" dirty="0"/>
              <a:t>word (term) occurrences by document.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Transform into </a:t>
            </a:r>
            <a:r>
              <a:rPr lang="en-US" sz="2000" dirty="0"/>
              <a:t>a document-term matrix.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Apply </a:t>
            </a:r>
            <a:r>
              <a:rPr lang="en-US" sz="2000" dirty="0"/>
              <a:t>the term frequency-inverse document frequency weighting.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Perform </a:t>
            </a:r>
            <a:r>
              <a:rPr lang="en-US" sz="2000" dirty="0"/>
              <a:t>sensitivity analysis on frequency weighting as well as some of the other key parameters. 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896100" y="2839927"/>
            <a:ext cx="411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VISUAL EXAMPLE TF-IDF MATRIX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9125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</a:t>
            </a:r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PARAMETER TUNING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786A-01D5-414E-BE79-AC5F258A3912}" type="datetime1">
              <a:rPr lang="en-US" smtClean="0"/>
              <a:t>11/16/17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4129" y="1878483"/>
            <a:ext cx="10608428" cy="6197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</a:t>
            </a:r>
            <a:r>
              <a:rPr lang="en-US" dirty="0" smtClean="0"/>
              <a:t>ensitivity </a:t>
            </a:r>
            <a:r>
              <a:rPr lang="en-US" dirty="0"/>
              <a:t>analysis </a:t>
            </a:r>
            <a:r>
              <a:rPr lang="en-US" dirty="0" smtClean="0"/>
              <a:t>was performed on key model parameters to determine the impact.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84931" y="2516876"/>
            <a:ext cx="108868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KEY MODEL PARAMATERS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Min/Max Frequency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this is the </a:t>
            </a:r>
            <a:r>
              <a:rPr lang="en-US" dirty="0" smtClean="0"/>
              <a:t>frequency </a:t>
            </a:r>
            <a:r>
              <a:rPr lang="en-US" dirty="0"/>
              <a:t>within the listings a given term can have to be used in the </a:t>
            </a:r>
            <a:r>
              <a:rPr lang="en-US" dirty="0" err="1"/>
              <a:t>tf-idf</a:t>
            </a:r>
            <a:r>
              <a:rPr lang="en-US" dirty="0"/>
              <a:t> matrix.  E.g. If the term is in greater than X% of the listings it probably carries little meaning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N </a:t>
            </a:r>
            <a:r>
              <a:rPr lang="en-US" u="sng" dirty="0"/>
              <a:t>grams:</a:t>
            </a:r>
            <a:r>
              <a:rPr lang="en-US" dirty="0"/>
              <a:t> accounts for term relativity. As an example, setting this value equal to “2” would mean that I consider unigrams and bigrams, e.g. “leather” and “leather couch” which are both important to me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u="sng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Stop </a:t>
            </a:r>
            <a:r>
              <a:rPr lang="en-US" u="sng" dirty="0"/>
              <a:t>Words</a:t>
            </a:r>
            <a:r>
              <a:rPr lang="en-US" dirty="0" smtClean="0"/>
              <a:t>: some words are too common (e.g. the, and) to be considered (stop words) for analysis and need to be removed.  </a:t>
            </a:r>
            <a:r>
              <a:rPr lang="en-US" dirty="0"/>
              <a:t>The only customization </a:t>
            </a:r>
            <a:r>
              <a:rPr lang="en-US" dirty="0" smtClean="0"/>
              <a:t>made </a:t>
            </a:r>
            <a:r>
              <a:rPr lang="en-US" dirty="0"/>
              <a:t>for this model was to include the word “free” in the stop words list as it was found in nearly all listings.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Logarithmic Transformation</a:t>
            </a:r>
            <a:r>
              <a:rPr lang="en-US" dirty="0" smtClean="0"/>
              <a:t>:  setting </a:t>
            </a:r>
            <a:r>
              <a:rPr lang="en-US" dirty="0"/>
              <a:t>this value to “true” </a:t>
            </a:r>
            <a:r>
              <a:rPr lang="en-US" dirty="0" smtClean="0"/>
              <a:t>provided a </a:t>
            </a:r>
            <a:r>
              <a:rPr lang="en-US" dirty="0"/>
              <a:t>log10 transformation of the data, which in </a:t>
            </a:r>
            <a:r>
              <a:rPr lang="en-US" dirty="0" smtClean="0"/>
              <a:t>this case </a:t>
            </a:r>
            <a:r>
              <a:rPr lang="en-US" dirty="0"/>
              <a:t>was sorely needed given the </a:t>
            </a:r>
            <a:r>
              <a:rPr lang="en-US" dirty="0" smtClean="0"/>
              <a:t>dataset was skewed towards </a:t>
            </a:r>
            <a:r>
              <a:rPr lang="en-US" dirty="0"/>
              <a:t>infrequent 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12295</TotalTime>
  <Words>1592</Words>
  <Application>Microsoft Macintosh PowerPoint</Application>
  <PresentationFormat>Widescreen</PresentationFormat>
  <Paragraphs>254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DengXian</vt:lpstr>
      <vt:lpstr>Mangal</vt:lpstr>
      <vt:lpstr>Times New Roman</vt:lpstr>
      <vt:lpstr>Tw Cen MT</vt:lpstr>
      <vt:lpstr>Tw Cen MT Condensed</vt:lpstr>
      <vt:lpstr>Wingdings 3</vt:lpstr>
      <vt:lpstr>Arial</vt:lpstr>
      <vt:lpstr>Integral</vt:lpstr>
      <vt:lpstr>Springboard Capstone Project TWO What's for free on craigslist?</vt:lpstr>
      <vt:lpstr>Outline</vt:lpstr>
      <vt:lpstr>Introduction &amp; PROBLEM STATEMENT</vt:lpstr>
      <vt:lpstr>DATA ACQUISITION &amp; WRANGLING</vt:lpstr>
      <vt:lpstr>EXPLORATORY DATA ANALYSIS</vt:lpstr>
      <vt:lpstr>FURTHER ANALYSIS</vt:lpstr>
      <vt:lpstr>MACHINE LEARNING</vt:lpstr>
      <vt:lpstr>MACHINE LEARNING – TEXT ANALYSIS</vt:lpstr>
      <vt:lpstr>MACHINE LEARNING – PARAMETER TUNING</vt:lpstr>
      <vt:lpstr>MACHINE LEARNING – K-MEANS CLUSTERING</vt:lpstr>
      <vt:lpstr>MACHINE LEARNING – MODEL RESULTS</vt:lpstr>
      <vt:lpstr>RESULTS SUMMARY</vt:lpstr>
      <vt:lpstr>RECOMMENDATIONS &amp; FUTURE IMPROVEMENTS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Springboard Capstone Project One Predicting Your Next Craft Beer</dc:title>
  <dc:creator>Microsoft Office User</dc:creator>
  <cp:lastModifiedBy>Joshua E Mayer</cp:lastModifiedBy>
  <cp:revision>128</cp:revision>
  <cp:lastPrinted>2017-11-17T17:46:13Z</cp:lastPrinted>
  <dcterms:created xsi:type="dcterms:W3CDTF">2017-05-21T19:26:25Z</dcterms:created>
  <dcterms:modified xsi:type="dcterms:W3CDTF">2017-11-17T17:46:50Z</dcterms:modified>
</cp:coreProperties>
</file>